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13716000" cx="24387175"/>
  <p:notesSz cx="6858000" cy="9144000"/>
  <p:embeddedFontLst>
    <p:embeddedFont>
      <p:font typeface="Dosis"/>
      <p:regular r:id="rId13"/>
      <p:bold r:id="rId14"/>
    </p:embeddedFont>
    <p:embeddedFont>
      <p:font typeface="Roboto Light"/>
      <p:regular r:id="rId15"/>
      <p:bold r:id="rId16"/>
      <p:italic r:id="rId17"/>
      <p:boldItalic r:id="rId18"/>
    </p:embeddedFont>
    <p:embeddedFont>
      <p:font typeface="Helvetica Neue"/>
      <p:regular r:id="rId19"/>
      <p:bold r:id="rId20"/>
      <p:italic r:id="rId21"/>
      <p:boldItalic r:id="rId22"/>
    </p:embeddedFont>
    <p:embeddedFont>
      <p:font typeface="Open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7" roundtripDataSignature="AMtx7mjBLC+QKOQ1BDkP1FAVJWSDBp7GD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.fntdata"/><Relationship Id="rId22" Type="http://schemas.openxmlformats.org/officeDocument/2006/relationships/font" Target="fonts/HelveticaNeue-boldItalic.fntdata"/><Relationship Id="rId21" Type="http://schemas.openxmlformats.org/officeDocument/2006/relationships/font" Target="fonts/HelveticaNeue-italic.fntdata"/><Relationship Id="rId24" Type="http://schemas.openxmlformats.org/officeDocument/2006/relationships/font" Target="fonts/OpenSans-bold.fntdata"/><Relationship Id="rId23" Type="http://schemas.openxmlformats.org/officeDocument/2006/relationships/font" Target="fonts/OpenSans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OpenSans-boldItalic.fntdata"/><Relationship Id="rId25" Type="http://schemas.openxmlformats.org/officeDocument/2006/relationships/font" Target="fonts/OpenSans-italic.fntdata"/><Relationship Id="rId27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Dosis-regular.fntdata"/><Relationship Id="rId12" Type="http://schemas.openxmlformats.org/officeDocument/2006/relationships/slide" Target="slides/slide8.xml"/><Relationship Id="rId15" Type="http://schemas.openxmlformats.org/officeDocument/2006/relationships/font" Target="fonts/RobotoLight-regular.fntdata"/><Relationship Id="rId14" Type="http://schemas.openxmlformats.org/officeDocument/2006/relationships/font" Target="fonts/Dosis-bold.fntdata"/><Relationship Id="rId17" Type="http://schemas.openxmlformats.org/officeDocument/2006/relationships/font" Target="fonts/RobotoLight-italic.fntdata"/><Relationship Id="rId16" Type="http://schemas.openxmlformats.org/officeDocument/2006/relationships/font" Target="fonts/RobotoLight-bold.fntdata"/><Relationship Id="rId19" Type="http://schemas.openxmlformats.org/officeDocument/2006/relationships/font" Target="fonts/HelveticaNeue-regular.fntdata"/><Relationship Id="rId18" Type="http://schemas.openxmlformats.org/officeDocument/2006/relationships/font" Target="fonts/RobotoLight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8" name="Google Shape;9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Welcome to our presentation on the Beneficiary Registration Portal integrated with a Mojaloop using the OpenID Connect flow. In today's rapidly evolving digital landscape, seamless and secure user authentication and authorization are paramount. Our solution leverages OpenID Connect, a standard protocol for user auth</a:t>
            </a:r>
            <a:endParaRPr b="0" i="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Open Sans"/>
                <a:ea typeface="Open Sans"/>
                <a:cs typeface="Open Sans"/>
                <a:sym typeface="Open Sans"/>
              </a:rPr>
              <a:t>- Utilizes OpenID Connect for secure authentication.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entication, to enhance the registration process and streamline payments within the Mojaloop ecosystem.</a:t>
            </a:r>
            <a:endParaRPr/>
          </a:p>
        </p:txBody>
      </p:sp>
      <p:sp>
        <p:nvSpPr>
          <p:cNvPr id="116" name="Google Shape;11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c58559d7b2_0_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g2c58559d7b2_0_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Welcome to our presentation on the Beneficiary Registration Portal integrated with a Mojaloop using the OpenID Connect flow. In today's rapidly evolving digital landscape, seamless and secure user authentication and authorization are paramount. Our solution leverages OpenID Connect, a standard protocol for user auth</a:t>
            </a:r>
            <a:endParaRPr b="0" i="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>
                <a:latin typeface="Open Sans"/>
                <a:ea typeface="Open Sans"/>
                <a:cs typeface="Open Sans"/>
                <a:sym typeface="Open Sans"/>
              </a:rPr>
              <a:t>- Utilizes OpenID Connect for secure authentication.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>
                <a:latin typeface="Arial"/>
                <a:ea typeface="Arial"/>
                <a:cs typeface="Arial"/>
                <a:sym typeface="Arial"/>
              </a:rPr>
              <a:t>entication, to enhance the registration process and streamline payments within the Mojaloop ecosystem.</a:t>
            </a:r>
            <a:endParaRPr/>
          </a:p>
        </p:txBody>
      </p:sp>
      <p:sp>
        <p:nvSpPr>
          <p:cNvPr id="127" name="Google Shape;127;g2c58559d7b2_0_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c58559d7b2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2c58559d7b2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n-US">
                <a:solidFill>
                  <a:srgbClr val="ECECEC"/>
                </a:solidFill>
                <a:latin typeface="Arial"/>
                <a:ea typeface="Arial"/>
                <a:cs typeface="Arial"/>
                <a:sym typeface="Arial"/>
              </a:rPr>
              <a:t>Welcome to our presentation on the Beneficiary Registration Portal integrated with a Mojaloop using the OpenID Connect flow. In today's rapidly evolving digital landscape, seamless and secure user authentication and authorization are paramount. Our solution leverages OpenID Connect, a standard protocol for user authentication, to enhance the registration process and streamline payments within the Mojaloop ecosystem.</a:t>
            </a:r>
            <a:endParaRPr/>
          </a:p>
        </p:txBody>
      </p:sp>
      <p:sp>
        <p:nvSpPr>
          <p:cNvPr id="137" name="Google Shape;137;g2c58559d7b2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- Enhanced Security: Utilizing the OpenID Connect flow ensures robust authentication, reducing unauthorized access and fraud risks.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- Efficient Payment Processing: Successful registration generates a JWT token with the payment token, enabling swift and secure transactions through Mojaloop, enhancing efficiency.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- Seamless Integration: Integration of MOSIP (MISP) OpenID Connect redirect portals simplifies login processes while maintaining security, enhancing user experience and platform adoption.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- Flexible Data Verification: Beneficiary information verification is flexible through Mojaloop Discovery calls, allowing customizable data retrieval levels for regulatory compliance and diverse user needs.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 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- Adaptable DFSP Integration: A specialized adapter facilitates seamless interaction between the Mojaloop Connector and core banking systems, simplifying integration efforts for existing DFSPs and promoting scalability across the ecosystem.</a:t>
            </a:r>
            <a:endParaRPr/>
          </a:p>
        </p:txBody>
      </p:sp>
      <p:sp>
        <p:nvSpPr>
          <p:cNvPr id="147" name="Google Shape;14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2" name="Google Shape;162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8" name="Google Shape;168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8"/>
          <p:cNvSpPr/>
          <p:nvPr/>
        </p:nvSpPr>
        <p:spPr>
          <a:xfrm>
            <a:off x="861219" y="3595738"/>
            <a:ext cx="25129909" cy="8531688"/>
          </a:xfrm>
          <a:custGeom>
            <a:rect b="b" l="l" r="r" t="t"/>
            <a:pathLst>
              <a:path extrusionOk="0" h="8531688" w="25129909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8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8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8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9" name="Google Shape;19;p8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8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" name="Google Shape;21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5779" y="913387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4" name="Google Shape;8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My Slide">
  <p:cSld name="1_My Slide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0" y="0"/>
            <a:ext cx="1257464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7" name="Google Shape;87;p18"/>
          <p:cNvSpPr/>
          <p:nvPr/>
        </p:nvSpPr>
        <p:spPr>
          <a:xfrm>
            <a:off x="21690527" y="161755"/>
            <a:ext cx="1176351" cy="117619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88" name="Google Shape;88;p18"/>
          <p:cNvSpPr txBox="1"/>
          <p:nvPr>
            <p:ph idx="10" type="dt"/>
          </p:nvPr>
        </p:nvSpPr>
        <p:spPr>
          <a:xfrm>
            <a:off x="0" y="0"/>
            <a:ext cx="6000781" cy="6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1" type="ftr"/>
          </p:nvPr>
        </p:nvSpPr>
        <p:spPr>
          <a:xfrm>
            <a:off x="0" y="0"/>
            <a:ext cx="6000781" cy="6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 Light"/>
              <a:buNone/>
              <a:defRPr b="0" i="0" sz="3600" u="none" cap="none" strike="noStrike">
                <a:solidFill>
                  <a:srgbClr val="000000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90" name="Google Shape;90;p18"/>
          <p:cNvSpPr txBox="1"/>
          <p:nvPr/>
        </p:nvSpPr>
        <p:spPr>
          <a:xfrm rot="-5400000">
            <a:off x="23603678" y="6661336"/>
            <a:ext cx="1043710" cy="523139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91400" lIns="182850" spcFirstLastPara="1" rIns="182850" wrap="square" tIns="914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Helvetica Neue"/>
              <a:buNone/>
            </a:pPr>
            <a:r>
              <a:rPr b="1" i="0" lang="en-US" sz="22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2022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" name="Google Shape;91;p18"/>
          <p:cNvGrpSpPr/>
          <p:nvPr/>
        </p:nvGrpSpPr>
        <p:grpSpPr>
          <a:xfrm>
            <a:off x="396292" y="6740527"/>
            <a:ext cx="535780" cy="234950"/>
            <a:chOff x="4248726" y="196251"/>
            <a:chExt cx="267855" cy="117475"/>
          </a:xfrm>
        </p:grpSpPr>
        <p:cxnSp>
          <p:nvCxnSpPr>
            <p:cNvPr id="92" name="Google Shape;92;p18"/>
            <p:cNvCxnSpPr/>
            <p:nvPr/>
          </p:nvCxnSpPr>
          <p:spPr>
            <a:xfrm>
              <a:off x="4248726" y="196251"/>
              <a:ext cx="267855" cy="0"/>
            </a:xfrm>
            <a:prstGeom prst="straightConnector1">
              <a:avLst/>
            </a:prstGeom>
            <a:noFill/>
            <a:ln cap="flat" cmpd="sng" w="25400">
              <a:solidFill>
                <a:schemeClr val="dk1">
                  <a:alpha val="60000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3" name="Google Shape;93;p18"/>
            <p:cNvCxnSpPr/>
            <p:nvPr/>
          </p:nvCxnSpPr>
          <p:spPr>
            <a:xfrm>
              <a:off x="4248726" y="253401"/>
              <a:ext cx="267855" cy="0"/>
            </a:xfrm>
            <a:prstGeom prst="straightConnector1">
              <a:avLst/>
            </a:prstGeom>
            <a:noFill/>
            <a:ln cap="flat" cmpd="sng" w="25400">
              <a:solidFill>
                <a:schemeClr val="dk1">
                  <a:alpha val="60000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4" name="Google Shape;94;p18"/>
            <p:cNvCxnSpPr/>
            <p:nvPr/>
          </p:nvCxnSpPr>
          <p:spPr>
            <a:xfrm>
              <a:off x="4248726" y="313726"/>
              <a:ext cx="267855" cy="0"/>
            </a:xfrm>
            <a:prstGeom prst="straightConnector1">
              <a:avLst/>
            </a:prstGeom>
            <a:noFill/>
            <a:ln cap="flat" cmpd="sng" w="25400">
              <a:solidFill>
                <a:schemeClr val="dk1">
                  <a:alpha val="60000"/>
                </a:schemeClr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95" name="Google Shape;95;p18"/>
          <p:cNvSpPr txBox="1"/>
          <p:nvPr>
            <p:ph idx="12" type="sldNum"/>
          </p:nvPr>
        </p:nvSpPr>
        <p:spPr>
          <a:xfrm>
            <a:off x="20195629" y="12478825"/>
            <a:ext cx="4191546" cy="11900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Helvetica Neue"/>
              <a:buNone/>
              <a:defRPr b="1" i="0" sz="6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Helvetica Neue"/>
              <a:buNone/>
              <a:defRPr b="1" i="0" sz="6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Helvetica Neue"/>
              <a:buNone/>
              <a:defRPr b="1" i="0" sz="6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Helvetica Neue"/>
              <a:buNone/>
              <a:defRPr b="1" i="0" sz="6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Helvetica Neue"/>
              <a:buNone/>
              <a:defRPr b="1" i="0" sz="6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Helvetica Neue"/>
              <a:buNone/>
              <a:defRPr b="1" i="0" sz="6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Helvetica Neue"/>
              <a:buNone/>
              <a:defRPr b="1" i="0" sz="6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Helvetica Neue"/>
              <a:buNone/>
              <a:defRPr b="1" i="0" sz="6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Helvetica Neue"/>
              <a:buNone/>
              <a:defRPr b="1" i="0" sz="6400" u="none" cap="none" strike="noStrike">
                <a:solidFill>
                  <a:schemeClr val="lt2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9"/>
          <p:cNvSpPr txBox="1"/>
          <p:nvPr>
            <p:ph type="title"/>
          </p:nvPr>
        </p:nvSpPr>
        <p:spPr>
          <a:xfrm>
            <a:off x="1663917" y="3419477"/>
            <a:ext cx="14645007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9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9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" name="Google Shape;2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205779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10"/>
          <p:cNvSpPr/>
          <p:nvPr/>
        </p:nvSpPr>
        <p:spPr>
          <a:xfrm>
            <a:off x="50103" y="564204"/>
            <a:ext cx="24387176" cy="5466945"/>
          </a:xfrm>
          <a:custGeom>
            <a:rect b="b" l="l" r="r" t="t"/>
            <a:pathLst>
              <a:path extrusionOk="0" h="5466945" w="24387176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lt1">
              <a:alpha val="72549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10"/>
          <p:cNvSpPr txBox="1"/>
          <p:nvPr>
            <p:ph type="title"/>
          </p:nvPr>
        </p:nvSpPr>
        <p:spPr>
          <a:xfrm>
            <a:off x="1676619" y="730251"/>
            <a:ext cx="18869389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0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10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0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6" name="Google Shape;3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/>
          <p:nvPr/>
        </p:nvSpPr>
        <p:spPr>
          <a:xfrm>
            <a:off x="861219" y="3595738"/>
            <a:ext cx="25129908" cy="8531688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1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1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41" name="Google Shape;41;p1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11"/>
          <p:cNvSpPr/>
          <p:nvPr/>
        </p:nvSpPr>
        <p:spPr>
          <a:xfrm>
            <a:off x="16183637" y="9013230"/>
            <a:ext cx="3257669" cy="3257669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1"/>
          <p:cNvSpPr/>
          <p:nvPr/>
        </p:nvSpPr>
        <p:spPr>
          <a:xfrm>
            <a:off x="21320100" y="44251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11"/>
          <p:cNvSpPr/>
          <p:nvPr/>
        </p:nvSpPr>
        <p:spPr>
          <a:xfrm>
            <a:off x="17762247" y="5257042"/>
            <a:ext cx="5917515" cy="59175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11"/>
          <p:cNvSpPr/>
          <p:nvPr/>
        </p:nvSpPr>
        <p:spPr>
          <a:xfrm>
            <a:off x="16489928" y="351150"/>
            <a:ext cx="6658628" cy="6658628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7" name="Google Shape;4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05779" y="906822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title"/>
          </p:nvPr>
        </p:nvSpPr>
        <p:spPr>
          <a:xfrm>
            <a:off x="1676619" y="730251"/>
            <a:ext cx="18914314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3" name="Google Shape;53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1663917" y="3419477"/>
            <a:ext cx="13936867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9" name="Google Shape;59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05779" y="794856"/>
            <a:ext cx="5226926" cy="5417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1676619" y="730251"/>
            <a:ext cx="19261275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167661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3" name="Google Shape;63;p14"/>
          <p:cNvSpPr txBox="1"/>
          <p:nvPr>
            <p:ph idx="2" type="body"/>
          </p:nvPr>
        </p:nvSpPr>
        <p:spPr>
          <a:xfrm>
            <a:off x="1234600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1679795" y="730251"/>
            <a:ext cx="19052825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1679796" y="3362326"/>
            <a:ext cx="10316917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70" name="Google Shape;70;p15"/>
          <p:cNvSpPr txBox="1"/>
          <p:nvPr>
            <p:ph idx="2" type="body"/>
          </p:nvPr>
        </p:nvSpPr>
        <p:spPr>
          <a:xfrm>
            <a:off x="1679796" y="5010150"/>
            <a:ext cx="10316917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3" type="body"/>
          </p:nvPr>
        </p:nvSpPr>
        <p:spPr>
          <a:xfrm>
            <a:off x="12346007" y="3362326"/>
            <a:ext cx="10367726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72" name="Google Shape;72;p15"/>
          <p:cNvSpPr txBox="1"/>
          <p:nvPr>
            <p:ph idx="4" type="body"/>
          </p:nvPr>
        </p:nvSpPr>
        <p:spPr>
          <a:xfrm>
            <a:off x="12346007" y="5010150"/>
            <a:ext cx="10367726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5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1676619" y="730251"/>
            <a:ext cx="19093324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1491356" y="730251"/>
            <a:ext cx="2438400" cy="252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  <a:defRPr b="1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7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7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/>
              <a:t>BRP + MOSIP Integration</a:t>
            </a:r>
            <a:endParaRPr/>
          </a:p>
        </p:txBody>
      </p:sp>
      <p:sp>
        <p:nvSpPr>
          <p:cNvPr id="101" name="Google Shape;101;p1"/>
          <p:cNvSpPr txBox="1"/>
          <p:nvPr>
            <p:ph idx="1" type="subTitle"/>
          </p:nvPr>
        </p:nvSpPr>
        <p:spPr>
          <a:xfrm>
            <a:off x="17040070" y="9523100"/>
            <a:ext cx="7124700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lang="en-US"/>
              <a:t>James Simbi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</a:pPr>
            <a:r>
              <a:rPr b="1" lang="en-US"/>
              <a:t>Sparc Systems Limited</a:t>
            </a:r>
            <a:endParaRPr/>
          </a:p>
        </p:txBody>
      </p:sp>
      <p:sp>
        <p:nvSpPr>
          <p:cNvPr id="102" name="Google Shape;102;p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3" name="Google Shape;103;p1"/>
          <p:cNvSpPr txBox="1"/>
          <p:nvPr/>
        </p:nvSpPr>
        <p:spPr>
          <a:xfrm>
            <a:off x="1809750" y="9308787"/>
            <a:ext cx="8693150" cy="13592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0" i="0" lang="en-US" sz="4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Beneficiary Registration Portal</a:t>
            </a:r>
            <a:endParaRPr b="1" i="0" sz="4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" id="104" name="Google Shape;10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6144" y="856464"/>
            <a:ext cx="6291724" cy="17398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ue and white logo&#10;&#10;Description automatically generated" id="105" name="Google Shape;10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473846" y="1162050"/>
            <a:ext cx="4296334" cy="143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/>
          <p:nvPr>
            <p:ph type="title"/>
          </p:nvPr>
        </p:nvSpPr>
        <p:spPr>
          <a:xfrm>
            <a:off x="1663917" y="1704977"/>
            <a:ext cx="14645007" cy="30003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</a:pPr>
            <a:r>
              <a:rPr lang="en-US"/>
              <a:t>Who are we</a:t>
            </a:r>
            <a:endParaRPr/>
          </a:p>
        </p:txBody>
      </p:sp>
      <p:sp>
        <p:nvSpPr>
          <p:cNvPr id="111" name="Google Shape;111;p2"/>
          <p:cNvSpPr txBox="1"/>
          <p:nvPr>
            <p:ph idx="1" type="body"/>
          </p:nvPr>
        </p:nvSpPr>
        <p:spPr>
          <a:xfrm>
            <a:off x="1663917" y="6115050"/>
            <a:ext cx="21033938" cy="60642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</a:pPr>
            <a:r>
              <a:rPr lang="en-US" sz="6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Multinational IT Company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</a:pPr>
            <a:r>
              <a:rPr lang="en-US" sz="6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Offices in Malawi, Zambia and Rwanda</a:t>
            </a:r>
            <a:endParaRPr sz="6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</a:pPr>
            <a:r>
              <a:t/>
            </a:r>
            <a:endParaRPr sz="6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6000"/>
              <a:buNone/>
            </a:pPr>
            <a:r>
              <a:rPr lang="en-US" sz="6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Established in 2013 to bring the gap on high-end enterprise IT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</a:pPr>
            <a:r>
              <a:t/>
            </a:r>
            <a:endParaRPr/>
          </a:p>
        </p:txBody>
      </p:sp>
      <p:sp>
        <p:nvSpPr>
          <p:cNvPr id="112" name="Google Shape;112;p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"/>
          <p:cNvSpPr txBox="1"/>
          <p:nvPr>
            <p:ph type="title"/>
          </p:nvPr>
        </p:nvSpPr>
        <p:spPr>
          <a:xfrm>
            <a:off x="1796317" y="195677"/>
            <a:ext cx="146451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</a:pPr>
            <a:r>
              <a:rPr lang="en-US"/>
              <a:t>What is BRP?</a:t>
            </a:r>
            <a:endParaRPr/>
          </a:p>
        </p:txBody>
      </p:sp>
      <p:sp>
        <p:nvSpPr>
          <p:cNvPr id="119" name="Google Shape;119;p3"/>
          <p:cNvSpPr txBox="1"/>
          <p:nvPr>
            <p:ph idx="1" type="body"/>
          </p:nvPr>
        </p:nvSpPr>
        <p:spPr>
          <a:xfrm>
            <a:off x="1663925" y="3680550"/>
            <a:ext cx="14885400" cy="9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BRP (Beneficiary Registration Portal) integrates with Mojaloop.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Enables seamless association of accounts for transactions.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0" name="Google Shape;120;p3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1" name="Google Shape;121;p3"/>
          <p:cNvSpPr/>
          <p:nvPr/>
        </p:nvSpPr>
        <p:spPr>
          <a:xfrm>
            <a:off x="17151636" y="7230111"/>
            <a:ext cx="6835341" cy="1463040"/>
          </a:xfrm>
          <a:prstGeom prst="rect">
            <a:avLst/>
          </a:prstGeom>
          <a:solidFill>
            <a:srgbClr val="0B99B5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Developer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Sparc Systems Limited</a:t>
            </a:r>
            <a:endParaRPr b="1" i="0" sz="36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2" name="Google Shape;122;p3"/>
          <p:cNvSpPr/>
          <p:nvPr/>
        </p:nvSpPr>
        <p:spPr>
          <a:xfrm>
            <a:off x="17132871" y="10486391"/>
            <a:ext cx="6835341" cy="1463040"/>
          </a:xfrm>
          <a:prstGeom prst="rect">
            <a:avLst/>
          </a:prstGeom>
          <a:solidFill>
            <a:srgbClr val="2CC4CB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Technology Support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INFITX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23" name="Google Shape;123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5600" y="6493700"/>
            <a:ext cx="14382226" cy="684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c58559d7b2_0_12"/>
          <p:cNvSpPr txBox="1"/>
          <p:nvPr>
            <p:ph type="title"/>
          </p:nvPr>
        </p:nvSpPr>
        <p:spPr>
          <a:xfrm>
            <a:off x="1769842" y="990052"/>
            <a:ext cx="146451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</a:pPr>
            <a:r>
              <a:rPr lang="en-US"/>
              <a:t>Cont.d…</a:t>
            </a:r>
            <a:endParaRPr/>
          </a:p>
        </p:txBody>
      </p:sp>
      <p:sp>
        <p:nvSpPr>
          <p:cNvPr id="130" name="Google Shape;130;g2c58559d7b2_0_12"/>
          <p:cNvSpPr txBox="1"/>
          <p:nvPr>
            <p:ph idx="1" type="body"/>
          </p:nvPr>
        </p:nvSpPr>
        <p:spPr>
          <a:xfrm>
            <a:off x="1769842" y="4186600"/>
            <a:ext cx="13779300" cy="75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Streamlines payments within the Mojaloop ecosystem by reacting a token that is associated with the user accounts to be used during payment transactions.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1" name="Google Shape;131;g2c58559d7b2_0_12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2" name="Google Shape;132;g2c58559d7b2_0_12"/>
          <p:cNvSpPr/>
          <p:nvPr/>
        </p:nvSpPr>
        <p:spPr>
          <a:xfrm>
            <a:off x="17151636" y="7230111"/>
            <a:ext cx="6835200" cy="1463100"/>
          </a:xfrm>
          <a:prstGeom prst="rect">
            <a:avLst/>
          </a:prstGeom>
          <a:solidFill>
            <a:srgbClr val="0B99B5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Developer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Sparc Systems Limited</a:t>
            </a:r>
            <a:endParaRPr b="1" i="0" sz="36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3" name="Google Shape;133;g2c58559d7b2_0_12"/>
          <p:cNvSpPr/>
          <p:nvPr/>
        </p:nvSpPr>
        <p:spPr>
          <a:xfrm>
            <a:off x="17132871" y="10486391"/>
            <a:ext cx="6835200" cy="1463100"/>
          </a:xfrm>
          <a:prstGeom prst="rect">
            <a:avLst/>
          </a:prstGeom>
          <a:solidFill>
            <a:srgbClr val="2CC4CB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Technology Support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INFITX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c58559d7b2_0_1"/>
          <p:cNvSpPr txBox="1"/>
          <p:nvPr>
            <p:ph type="title"/>
          </p:nvPr>
        </p:nvSpPr>
        <p:spPr>
          <a:xfrm>
            <a:off x="1663917" y="1704977"/>
            <a:ext cx="146451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</a:pPr>
            <a:r>
              <a:rPr lang="en-US"/>
              <a:t>Cont.d</a:t>
            </a:r>
            <a:r>
              <a:rPr lang="en-US"/>
              <a:t>...</a:t>
            </a:r>
            <a:endParaRPr/>
          </a:p>
        </p:txBody>
      </p:sp>
      <p:sp>
        <p:nvSpPr>
          <p:cNvPr id="140" name="Google Shape;140;g2c58559d7b2_0_1"/>
          <p:cNvSpPr txBox="1"/>
          <p:nvPr>
            <p:ph idx="1" type="body"/>
          </p:nvPr>
        </p:nvSpPr>
        <p:spPr>
          <a:xfrm>
            <a:off x="1663917" y="5130800"/>
            <a:ext cx="13779300" cy="75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Enhances user authentication using MOSIP (Modular Open Source Identity Platform).</a:t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</a:pPr>
            <a:r>
              <a:t/>
            </a:r>
            <a:endParaRPr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41" name="Google Shape;141;g2c58559d7b2_0_1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g2c58559d7b2_0_1"/>
          <p:cNvSpPr/>
          <p:nvPr/>
        </p:nvSpPr>
        <p:spPr>
          <a:xfrm>
            <a:off x="17151636" y="7230111"/>
            <a:ext cx="6835200" cy="1463100"/>
          </a:xfrm>
          <a:prstGeom prst="rect">
            <a:avLst/>
          </a:prstGeom>
          <a:solidFill>
            <a:srgbClr val="0B99B5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Developer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Sparc Systems Limited</a:t>
            </a:r>
            <a:endParaRPr b="1" i="0" sz="36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43" name="Google Shape;143;g2c58559d7b2_0_1"/>
          <p:cNvSpPr/>
          <p:nvPr/>
        </p:nvSpPr>
        <p:spPr>
          <a:xfrm>
            <a:off x="17132871" y="10486391"/>
            <a:ext cx="6835200" cy="1463100"/>
          </a:xfrm>
          <a:prstGeom prst="rect">
            <a:avLst/>
          </a:prstGeom>
          <a:solidFill>
            <a:srgbClr val="2CC4CB"/>
          </a:solidFill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Technology Support</a:t>
            </a:r>
            <a:endParaRPr b="0" i="0" sz="3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INFITX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144" name="Google Shape;144;g2c58559d7b2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1625" y="6740600"/>
            <a:ext cx="13779300" cy="634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"/>
          <p:cNvSpPr txBox="1"/>
          <p:nvPr>
            <p:ph type="title"/>
          </p:nvPr>
        </p:nvSpPr>
        <p:spPr>
          <a:xfrm>
            <a:off x="1062229" y="730251"/>
            <a:ext cx="15447771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101600" lIns="101600" spcFirstLastPara="1" rIns="101600" wrap="square" tIns="1016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Dosis"/>
              <a:buNone/>
            </a:pPr>
            <a:r>
              <a:rPr lang="en-US">
                <a:solidFill>
                  <a:srgbClr val="FF0000"/>
                </a:solidFill>
                <a:latin typeface="Dosis"/>
                <a:ea typeface="Dosis"/>
                <a:cs typeface="Dosis"/>
                <a:sym typeface="Dosis"/>
              </a:rPr>
              <a:t>B</a:t>
            </a:r>
            <a:r>
              <a:rPr lang="en-US">
                <a:latin typeface="Dosis"/>
                <a:ea typeface="Dosis"/>
                <a:cs typeface="Dosis"/>
                <a:sym typeface="Dosis"/>
              </a:rPr>
              <a:t>ENEFITS</a:t>
            </a:r>
            <a:endParaRPr/>
          </a:p>
        </p:txBody>
      </p:sp>
      <p:sp>
        <p:nvSpPr>
          <p:cNvPr id="150" name="Google Shape;150;p4"/>
          <p:cNvSpPr txBox="1"/>
          <p:nvPr/>
        </p:nvSpPr>
        <p:spPr>
          <a:xfrm>
            <a:off x="8645135" y="2469935"/>
            <a:ext cx="1481816" cy="12925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182850" spcFirstLastPara="1" rIns="182850" wrap="square" tIns="914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MFS</a:t>
            </a:r>
            <a:endParaRPr b="0" i="0" sz="4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4"/>
          <p:cNvSpPr txBox="1"/>
          <p:nvPr/>
        </p:nvSpPr>
        <p:spPr>
          <a:xfrm>
            <a:off x="14165360" y="2469935"/>
            <a:ext cx="1600438" cy="1292581"/>
          </a:xfrm>
          <a:prstGeom prst="rect">
            <a:avLst/>
          </a:prstGeom>
          <a:noFill/>
          <a:ln>
            <a:noFill/>
          </a:ln>
        </p:spPr>
        <p:txBody>
          <a:bodyPr anchorCtr="0" anchor="t" bIns="91400" lIns="182850" spcFirstLastPara="1" rIns="182850" wrap="square" tIns="914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en-US" sz="4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MFIs</a:t>
            </a:r>
            <a:endParaRPr b="0" i="0" sz="4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4"/>
          <p:cNvSpPr txBox="1"/>
          <p:nvPr/>
        </p:nvSpPr>
        <p:spPr>
          <a:xfrm>
            <a:off x="2646158" y="7149314"/>
            <a:ext cx="5120638" cy="923269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Data Verification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4"/>
          <p:cNvSpPr txBox="1"/>
          <p:nvPr/>
        </p:nvSpPr>
        <p:spPr>
          <a:xfrm>
            <a:off x="7316787" y="1165527"/>
            <a:ext cx="5120646" cy="923269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Effortless Integration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4"/>
          <p:cNvSpPr txBox="1"/>
          <p:nvPr/>
        </p:nvSpPr>
        <p:spPr>
          <a:xfrm>
            <a:off x="11921126" y="6668619"/>
            <a:ext cx="5867495" cy="2245169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Streamlined Payment Processing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82600" lvl="0" marL="5715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400"/>
              <a:buFont typeface="Noto Sans Symbols"/>
              <a:buNone/>
            </a:pPr>
            <a:r>
              <a:t/>
            </a:r>
            <a:endParaRPr b="1" i="0" sz="3400" u="none" cap="none" strike="noStrike">
              <a:solidFill>
                <a:srgbClr val="292929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5" name="Google Shape;155;p4"/>
          <p:cNvSpPr txBox="1"/>
          <p:nvPr/>
        </p:nvSpPr>
        <p:spPr>
          <a:xfrm>
            <a:off x="17151394" y="2383649"/>
            <a:ext cx="5096316" cy="923269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Enhanced Security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88210" y="3603083"/>
            <a:ext cx="4876800" cy="48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043867" y="8479883"/>
            <a:ext cx="4876800" cy="48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48790" y="8321242"/>
            <a:ext cx="4876800" cy="487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532305" y="2272514"/>
            <a:ext cx="4876800" cy="487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"/>
          <p:cNvSpPr txBox="1"/>
          <p:nvPr>
            <p:ph type="title"/>
          </p:nvPr>
        </p:nvSpPr>
        <p:spPr>
          <a:xfrm>
            <a:off x="6096148" y="6062232"/>
            <a:ext cx="9908015" cy="26203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400"/>
              <a:buFont typeface="Calibri"/>
              <a:buNone/>
            </a:pPr>
            <a:r>
              <a:rPr b="1" i="0" lang="en-US" sz="14400" u="none" cap="none" strike="noStrik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Demo</a:t>
            </a:r>
            <a:endParaRPr/>
          </a:p>
        </p:txBody>
      </p:sp>
      <p:sp>
        <p:nvSpPr>
          <p:cNvPr id="165" name="Google Shape;165;p5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"/>
          <p:cNvSpPr txBox="1"/>
          <p:nvPr>
            <p:ph type="title"/>
          </p:nvPr>
        </p:nvSpPr>
        <p:spPr>
          <a:xfrm>
            <a:off x="4419748" y="6062232"/>
            <a:ext cx="9908015" cy="26203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B0F0"/>
              </a:buClr>
              <a:buSzPts val="14400"/>
              <a:buFont typeface="Calibri"/>
              <a:buNone/>
            </a:pPr>
            <a:r>
              <a:rPr b="1" i="0" lang="en-US" sz="14400" u="none" cap="none" strike="noStrike">
                <a:solidFill>
                  <a:srgbClr val="00B0F0"/>
                </a:solidFill>
                <a:latin typeface="Calibri"/>
                <a:ea typeface="Calibri"/>
                <a:cs typeface="Calibri"/>
                <a:sym typeface="Calibri"/>
              </a:rPr>
              <a:t>Thank You!</a:t>
            </a:r>
            <a:endParaRPr/>
          </a:p>
        </p:txBody>
      </p:sp>
      <p:sp>
        <p:nvSpPr>
          <p:cNvPr id="171" name="Google Shape;171;p6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2020-01-08T21:13:28Z</dcterms:created>
  <dc:creator>Tudor Vedeanu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</Properties>
</file>